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p:scale>
          <a:sx n="60" d="100"/>
          <a:sy n="60" d="100"/>
        </p:scale>
        <p:origin x="9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3189B-0E53-4580-B7BC-252578CC10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3F51C04-8E3E-45BD-AE9C-A5514974386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2BDAE66-8510-43FC-8071-B3D18B60D5B7}"/>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5" name="Footer Placeholder 4">
            <a:extLst>
              <a:ext uri="{FF2B5EF4-FFF2-40B4-BE49-F238E27FC236}">
                <a16:creationId xmlns:a16="http://schemas.microsoft.com/office/drawing/2014/main" id="{7D181D3A-559B-42D2-B366-05E4DAD966F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2609152-9B14-463B-80AA-11DF98AD4FFD}"/>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1256658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79AFB-624B-438A-93BD-3CD05598E3E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64BB3A3-D06D-43E6-9C06-3E665C268F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F8D3BAA-5DC6-4283-A110-C151B801D064}"/>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5" name="Footer Placeholder 4">
            <a:extLst>
              <a:ext uri="{FF2B5EF4-FFF2-40B4-BE49-F238E27FC236}">
                <a16:creationId xmlns:a16="http://schemas.microsoft.com/office/drawing/2014/main" id="{7BBEC547-B8DD-4EB8-BD47-65941756C25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1A51AE5-C4B6-4D17-8E47-C90409D61B52}"/>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8728446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009B3-2305-4E9C-AD89-DB5E652F6BE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6CE4E24-96A8-4B3A-94CF-B32103996A9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1F9894D-6463-4E67-A5C3-1BA80A3546AA}"/>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5" name="Footer Placeholder 4">
            <a:extLst>
              <a:ext uri="{FF2B5EF4-FFF2-40B4-BE49-F238E27FC236}">
                <a16:creationId xmlns:a16="http://schemas.microsoft.com/office/drawing/2014/main" id="{65995A6A-F303-44A1-896C-7EE209B4855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05FE01A-D259-4DA0-9E44-ADA18E27801D}"/>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1836625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94E69-B120-434A-BD30-36C125A2959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091252-F175-4323-9953-0B5D1BB763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F46C15-22FB-4152-97BB-B7B714C938EF}"/>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5" name="Footer Placeholder 4">
            <a:extLst>
              <a:ext uri="{FF2B5EF4-FFF2-40B4-BE49-F238E27FC236}">
                <a16:creationId xmlns:a16="http://schemas.microsoft.com/office/drawing/2014/main" id="{236761FB-0E0F-4EB1-A046-3919DED6945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8E25DCE-75DB-4C5A-94A5-F7834D874581}"/>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4229542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50453-57E6-4FDC-96E4-96992C93058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8785653-74B8-435B-98B8-6F7C0588C2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82E83C8-28BE-4DF2-A1FC-B1047600046C}"/>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5" name="Footer Placeholder 4">
            <a:extLst>
              <a:ext uri="{FF2B5EF4-FFF2-40B4-BE49-F238E27FC236}">
                <a16:creationId xmlns:a16="http://schemas.microsoft.com/office/drawing/2014/main" id="{2445A7C8-C59F-4C12-9DA0-E70DE10FABA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1739FAA-43AC-40D6-AA0B-2E158C2022FB}"/>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16232053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3AAF-19C6-4B53-8016-B5BFF991876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21F4F29-BCC6-4458-8FB8-F441A2CAE02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19A7920-9D91-4CCA-AA2F-3265B288590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BDE9F402-2F87-45D1-A6B3-FA71D65FF2B8}"/>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6" name="Footer Placeholder 5">
            <a:extLst>
              <a:ext uri="{FF2B5EF4-FFF2-40B4-BE49-F238E27FC236}">
                <a16:creationId xmlns:a16="http://schemas.microsoft.com/office/drawing/2014/main" id="{9DF373F5-50F8-4FE1-B97F-0ADFBA3D89A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F89FB2F-0049-4E0F-B18A-21C02C5C24D4}"/>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2912026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18B26-8375-48EF-A7F0-2B6B1C2B366F}"/>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D83EBE0-F42B-4DE6-ACA5-8059DC7194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EF82D37-99D0-47E8-9C2B-8EA9F43551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725D15B5-9000-4BB3-96F6-D6A8581003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15A494-E6C0-4F20-B82E-C9BCEB441D6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1B5C2C9-DF61-4F57-8ED9-5FA8832263E0}"/>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8" name="Footer Placeholder 7">
            <a:extLst>
              <a:ext uri="{FF2B5EF4-FFF2-40B4-BE49-F238E27FC236}">
                <a16:creationId xmlns:a16="http://schemas.microsoft.com/office/drawing/2014/main" id="{ACC1253D-ADAB-43E5-8F8D-428C7401FA0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EE73E87-E2C4-47F5-96FA-D63438B8BCEA}"/>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19870158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34C02-842A-4024-B124-1EBC5352BC4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59A08CC-909D-4CCB-A5EA-9C15BA0AA95A}"/>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4" name="Footer Placeholder 3">
            <a:extLst>
              <a:ext uri="{FF2B5EF4-FFF2-40B4-BE49-F238E27FC236}">
                <a16:creationId xmlns:a16="http://schemas.microsoft.com/office/drawing/2014/main" id="{7FE642B8-4D69-4143-B7EC-5C8D95D31E4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5B953C18-033C-448F-8502-63730BDE885F}"/>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35937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D264F2-6BE3-4200-BAF3-C97F6131E822}"/>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3" name="Footer Placeholder 2">
            <a:extLst>
              <a:ext uri="{FF2B5EF4-FFF2-40B4-BE49-F238E27FC236}">
                <a16:creationId xmlns:a16="http://schemas.microsoft.com/office/drawing/2014/main" id="{0CA6E7CB-1669-4920-87CB-3B95DB615EA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12941F7-23CD-429E-AD9E-0D00FFAEBBEB}"/>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592781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D59FE-7B41-40C7-984A-BB78E466AB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6551A8E-1C01-48E3-8D43-7551BC7F1E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FF6CA7B-EBD2-4E47-B76A-62B207E5F9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A79781-BAFE-44BA-8B02-CA58C1AA4EEE}"/>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6" name="Footer Placeholder 5">
            <a:extLst>
              <a:ext uri="{FF2B5EF4-FFF2-40B4-BE49-F238E27FC236}">
                <a16:creationId xmlns:a16="http://schemas.microsoft.com/office/drawing/2014/main" id="{81C1FC97-FD80-4348-95A8-F2A667129BB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DC40675-6491-4080-A459-5BF2E2C4F707}"/>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3803590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1561E-DFCA-410A-8891-5731E4FD3B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AD17974-C8B0-4C1F-8F34-C456422CF6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2BA35D47-E9A0-41C2-AC3C-2F9A17ED7C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1C6C0E-A562-47ED-8456-A2CC54D7AAC7}"/>
              </a:ext>
            </a:extLst>
          </p:cNvPr>
          <p:cNvSpPr>
            <a:spLocks noGrp="1"/>
          </p:cNvSpPr>
          <p:nvPr>
            <p:ph type="dt" sz="half" idx="10"/>
          </p:nvPr>
        </p:nvSpPr>
        <p:spPr/>
        <p:txBody>
          <a:bodyPr/>
          <a:lstStyle/>
          <a:p>
            <a:fld id="{0E278396-A1F2-4F8E-A10C-BDC318BE4964}" type="datetimeFigureOut">
              <a:rPr lang="en-GB" smtClean="0"/>
              <a:t>11/10/2020</a:t>
            </a:fld>
            <a:endParaRPr lang="en-GB"/>
          </a:p>
        </p:txBody>
      </p:sp>
      <p:sp>
        <p:nvSpPr>
          <p:cNvPr id="6" name="Footer Placeholder 5">
            <a:extLst>
              <a:ext uri="{FF2B5EF4-FFF2-40B4-BE49-F238E27FC236}">
                <a16:creationId xmlns:a16="http://schemas.microsoft.com/office/drawing/2014/main" id="{51C6BB1E-FBAB-41F0-9CB5-3929F30331A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CE7774C-8226-4FC8-9E7F-A8328A56B601}"/>
              </a:ext>
            </a:extLst>
          </p:cNvPr>
          <p:cNvSpPr>
            <a:spLocks noGrp="1"/>
          </p:cNvSpPr>
          <p:nvPr>
            <p:ph type="sldNum" sz="quarter" idx="12"/>
          </p:nvPr>
        </p:nvSpPr>
        <p:spPr/>
        <p:txBody>
          <a:bodyPr/>
          <a:lstStyle/>
          <a:p>
            <a:fld id="{BD8306C9-F499-427C-8E4D-562E5DF609AE}" type="slidenum">
              <a:rPr lang="en-GB" smtClean="0"/>
              <a:t>‹#›</a:t>
            </a:fld>
            <a:endParaRPr lang="en-GB"/>
          </a:p>
        </p:txBody>
      </p:sp>
    </p:spTree>
    <p:extLst>
      <p:ext uri="{BB962C8B-B14F-4D97-AF65-F5344CB8AC3E}">
        <p14:creationId xmlns:p14="http://schemas.microsoft.com/office/powerpoint/2010/main" val="38417509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96A4CD-363D-44B2-8E5C-5DB005990E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8873487-0E98-4F43-AE6A-C32FE3237A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96FFC1C-D8EF-45B7-88AD-ED6936B916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278396-A1F2-4F8E-A10C-BDC318BE4964}" type="datetimeFigureOut">
              <a:rPr lang="en-GB" smtClean="0"/>
              <a:t>11/10/2020</a:t>
            </a:fld>
            <a:endParaRPr lang="en-GB"/>
          </a:p>
        </p:txBody>
      </p:sp>
      <p:sp>
        <p:nvSpPr>
          <p:cNvPr id="5" name="Footer Placeholder 4">
            <a:extLst>
              <a:ext uri="{FF2B5EF4-FFF2-40B4-BE49-F238E27FC236}">
                <a16:creationId xmlns:a16="http://schemas.microsoft.com/office/drawing/2014/main" id="{D3D0D725-A3B7-45A3-A1DC-E2CFCAD0F6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56446E8F-7C19-4D0D-AE83-BF4FD821B6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8306C9-F499-427C-8E4D-562E5DF609AE}" type="slidenum">
              <a:rPr lang="en-GB" smtClean="0"/>
              <a:t>‹#›</a:t>
            </a:fld>
            <a:endParaRPr lang="en-GB"/>
          </a:p>
        </p:txBody>
      </p:sp>
    </p:spTree>
    <p:extLst>
      <p:ext uri="{BB962C8B-B14F-4D97-AF65-F5344CB8AC3E}">
        <p14:creationId xmlns:p14="http://schemas.microsoft.com/office/powerpoint/2010/main" val="4473130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7CF27F1-E45C-420C-947E-7EF083703049}"/>
              </a:ext>
            </a:extLst>
          </p:cNvPr>
          <p:cNvSpPr txBox="1"/>
          <p:nvPr/>
        </p:nvSpPr>
        <p:spPr>
          <a:xfrm>
            <a:off x="680830" y="571500"/>
            <a:ext cx="12781170" cy="2431435"/>
          </a:xfrm>
          <a:prstGeom prst="rect">
            <a:avLst/>
          </a:prstGeom>
          <a:noFill/>
        </p:spPr>
        <p:txBody>
          <a:bodyPr wrap="square" rtlCol="0">
            <a:spAutoFit/>
          </a:bodyPr>
          <a:lstStyle/>
          <a:p>
            <a:r>
              <a:rPr lang="en-GB" sz="3200" dirty="0"/>
              <a:t>Coursera Capstone Project</a:t>
            </a:r>
          </a:p>
          <a:p>
            <a:r>
              <a:rPr lang="en-GB" sz="3200" dirty="0"/>
              <a:t>Predicting accident severity in Seattle</a:t>
            </a:r>
          </a:p>
          <a:p>
            <a:endParaRPr lang="en-GB" sz="3200" dirty="0"/>
          </a:p>
          <a:p>
            <a:endParaRPr lang="en-GB" sz="3200" dirty="0"/>
          </a:p>
          <a:p>
            <a:r>
              <a:rPr lang="en-GB" sz="2400" dirty="0"/>
              <a:t>Data from: collisions data from 2004 to 2020 (38 features, 194673 samples)</a:t>
            </a:r>
          </a:p>
        </p:txBody>
      </p:sp>
    </p:spTree>
    <p:extLst>
      <p:ext uri="{BB962C8B-B14F-4D97-AF65-F5344CB8AC3E}">
        <p14:creationId xmlns:p14="http://schemas.microsoft.com/office/powerpoint/2010/main" val="2285331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3C53B-F5A6-481A-8EE2-57FB622767C5}"/>
              </a:ext>
            </a:extLst>
          </p:cNvPr>
          <p:cNvSpPr>
            <a:spLocks noGrp="1"/>
          </p:cNvSpPr>
          <p:nvPr>
            <p:ph type="title"/>
          </p:nvPr>
        </p:nvSpPr>
        <p:spPr>
          <a:xfrm>
            <a:off x="838200" y="130175"/>
            <a:ext cx="10515600" cy="1325563"/>
          </a:xfrm>
        </p:spPr>
        <p:txBody>
          <a:bodyPr/>
          <a:lstStyle/>
          <a:p>
            <a:r>
              <a:rPr lang="en-GB" dirty="0"/>
              <a:t>Exploratory data analysis (1)</a:t>
            </a:r>
          </a:p>
        </p:txBody>
      </p:sp>
      <p:pic>
        <p:nvPicPr>
          <p:cNvPr id="4" name="Content Placeholder 3">
            <a:extLst>
              <a:ext uri="{FF2B5EF4-FFF2-40B4-BE49-F238E27FC236}">
                <a16:creationId xmlns:a16="http://schemas.microsoft.com/office/drawing/2014/main" id="{E671B48E-F357-41FD-9C36-D129A0041A39}"/>
              </a:ext>
            </a:extLst>
          </p:cNvPr>
          <p:cNvPicPr>
            <a:picLocks noGrp="1" noChangeAspect="1"/>
          </p:cNvPicPr>
          <p:nvPr>
            <p:ph idx="1"/>
          </p:nvPr>
        </p:nvPicPr>
        <p:blipFill>
          <a:blip r:embed="rId2"/>
          <a:stretch>
            <a:fillRect/>
          </a:stretch>
        </p:blipFill>
        <p:spPr>
          <a:xfrm>
            <a:off x="677684" y="1393719"/>
            <a:ext cx="8777465" cy="5168907"/>
          </a:xfrm>
          <a:prstGeom prst="rect">
            <a:avLst/>
          </a:prstGeom>
        </p:spPr>
      </p:pic>
      <p:sp>
        <p:nvSpPr>
          <p:cNvPr id="5" name="TextBox 4">
            <a:extLst>
              <a:ext uri="{FF2B5EF4-FFF2-40B4-BE49-F238E27FC236}">
                <a16:creationId xmlns:a16="http://schemas.microsoft.com/office/drawing/2014/main" id="{6F65F92C-251A-402C-8FF3-FDCC6B7536B9}"/>
              </a:ext>
            </a:extLst>
          </p:cNvPr>
          <p:cNvSpPr txBox="1"/>
          <p:nvPr/>
        </p:nvSpPr>
        <p:spPr>
          <a:xfrm>
            <a:off x="9702801" y="1455738"/>
            <a:ext cx="2368550" cy="646331"/>
          </a:xfrm>
          <a:prstGeom prst="rect">
            <a:avLst/>
          </a:prstGeom>
          <a:noFill/>
        </p:spPr>
        <p:txBody>
          <a:bodyPr wrap="square" rtlCol="0">
            <a:spAutoFit/>
          </a:bodyPr>
          <a:lstStyle/>
          <a:p>
            <a:r>
              <a:rPr lang="en-GB" dirty="0"/>
              <a:t>Severity vs junction and address types</a:t>
            </a:r>
          </a:p>
        </p:txBody>
      </p:sp>
    </p:spTree>
    <p:extLst>
      <p:ext uri="{BB962C8B-B14F-4D97-AF65-F5344CB8AC3E}">
        <p14:creationId xmlns:p14="http://schemas.microsoft.com/office/powerpoint/2010/main" val="1308357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3C53B-F5A6-481A-8EE2-57FB622767C5}"/>
              </a:ext>
            </a:extLst>
          </p:cNvPr>
          <p:cNvSpPr>
            <a:spLocks noGrp="1"/>
          </p:cNvSpPr>
          <p:nvPr>
            <p:ph type="title"/>
          </p:nvPr>
        </p:nvSpPr>
        <p:spPr>
          <a:xfrm>
            <a:off x="838200" y="130175"/>
            <a:ext cx="10515600" cy="1325563"/>
          </a:xfrm>
        </p:spPr>
        <p:txBody>
          <a:bodyPr/>
          <a:lstStyle/>
          <a:p>
            <a:r>
              <a:rPr lang="en-GB" dirty="0"/>
              <a:t>Exploratory data analysis (2)</a:t>
            </a:r>
          </a:p>
        </p:txBody>
      </p:sp>
      <p:sp>
        <p:nvSpPr>
          <p:cNvPr id="5" name="TextBox 4">
            <a:extLst>
              <a:ext uri="{FF2B5EF4-FFF2-40B4-BE49-F238E27FC236}">
                <a16:creationId xmlns:a16="http://schemas.microsoft.com/office/drawing/2014/main" id="{6F65F92C-251A-402C-8FF3-FDCC6B7536B9}"/>
              </a:ext>
            </a:extLst>
          </p:cNvPr>
          <p:cNvSpPr txBox="1"/>
          <p:nvPr/>
        </p:nvSpPr>
        <p:spPr>
          <a:xfrm>
            <a:off x="9702801" y="1455738"/>
            <a:ext cx="2368550" cy="1754326"/>
          </a:xfrm>
          <a:prstGeom prst="rect">
            <a:avLst/>
          </a:prstGeom>
          <a:noFill/>
        </p:spPr>
        <p:txBody>
          <a:bodyPr wrap="square" rtlCol="0">
            <a:spAutoFit/>
          </a:bodyPr>
          <a:lstStyle/>
          <a:p>
            <a:r>
              <a:rPr lang="en-GB" dirty="0"/>
              <a:t>Average location of accidents and their standard deviation (calculated by keeping the other dimension constant)</a:t>
            </a:r>
          </a:p>
        </p:txBody>
      </p:sp>
      <p:pic>
        <p:nvPicPr>
          <p:cNvPr id="7" name="Content Placeholder 6">
            <a:extLst>
              <a:ext uri="{FF2B5EF4-FFF2-40B4-BE49-F238E27FC236}">
                <a16:creationId xmlns:a16="http://schemas.microsoft.com/office/drawing/2014/main" id="{10707A8A-D999-4103-BDB8-96D5A1606EF3}"/>
              </a:ext>
            </a:extLst>
          </p:cNvPr>
          <p:cNvPicPr>
            <a:picLocks noGrp="1" noChangeAspect="1"/>
          </p:cNvPicPr>
          <p:nvPr>
            <p:ph idx="1"/>
          </p:nvPr>
        </p:nvPicPr>
        <p:blipFill>
          <a:blip r:embed="rId2"/>
          <a:stretch>
            <a:fillRect/>
          </a:stretch>
        </p:blipFill>
        <p:spPr>
          <a:xfrm>
            <a:off x="661385" y="1188137"/>
            <a:ext cx="8947766" cy="4736413"/>
          </a:xfrm>
          <a:prstGeom prst="rect">
            <a:avLst/>
          </a:prstGeom>
        </p:spPr>
      </p:pic>
    </p:spTree>
    <p:extLst>
      <p:ext uri="{BB962C8B-B14F-4D97-AF65-F5344CB8AC3E}">
        <p14:creationId xmlns:p14="http://schemas.microsoft.com/office/powerpoint/2010/main" val="218137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3C53B-F5A6-481A-8EE2-57FB622767C5}"/>
              </a:ext>
            </a:extLst>
          </p:cNvPr>
          <p:cNvSpPr>
            <a:spLocks noGrp="1"/>
          </p:cNvSpPr>
          <p:nvPr>
            <p:ph type="title"/>
          </p:nvPr>
        </p:nvSpPr>
        <p:spPr>
          <a:xfrm>
            <a:off x="838200" y="130175"/>
            <a:ext cx="10515600" cy="1325563"/>
          </a:xfrm>
        </p:spPr>
        <p:txBody>
          <a:bodyPr/>
          <a:lstStyle/>
          <a:p>
            <a:r>
              <a:rPr lang="en-GB" dirty="0"/>
              <a:t>Exploratory data analysis (3)</a:t>
            </a:r>
          </a:p>
        </p:txBody>
      </p:sp>
      <p:sp>
        <p:nvSpPr>
          <p:cNvPr id="5" name="TextBox 4">
            <a:extLst>
              <a:ext uri="{FF2B5EF4-FFF2-40B4-BE49-F238E27FC236}">
                <a16:creationId xmlns:a16="http://schemas.microsoft.com/office/drawing/2014/main" id="{6F65F92C-251A-402C-8FF3-FDCC6B7536B9}"/>
              </a:ext>
            </a:extLst>
          </p:cNvPr>
          <p:cNvSpPr txBox="1"/>
          <p:nvPr/>
        </p:nvSpPr>
        <p:spPr>
          <a:xfrm>
            <a:off x="9702801" y="1455738"/>
            <a:ext cx="2368550" cy="2585323"/>
          </a:xfrm>
          <a:prstGeom prst="rect">
            <a:avLst/>
          </a:prstGeom>
          <a:noFill/>
        </p:spPr>
        <p:txBody>
          <a:bodyPr wrap="square" rtlCol="0">
            <a:spAutoFit/>
          </a:bodyPr>
          <a:lstStyle/>
          <a:p>
            <a:r>
              <a:rPr lang="en-GB" dirty="0"/>
              <a:t>Time data analysis:</a:t>
            </a:r>
          </a:p>
          <a:p>
            <a:pPr marL="285750" indent="-285750">
              <a:buFontTx/>
              <a:buChar char="-"/>
            </a:pPr>
            <a:r>
              <a:rPr lang="en-GB" dirty="0"/>
              <a:t>Accidents in decline from 2015 onward -&gt; Seattle’s Vision Zero initiative started in 2015</a:t>
            </a:r>
          </a:p>
          <a:p>
            <a:pPr marL="285750" indent="-285750">
              <a:buFontTx/>
              <a:buChar char="-"/>
            </a:pPr>
            <a:r>
              <a:rPr lang="en-GB" dirty="0"/>
              <a:t>2 peaks: at around 8am and at around 5pm -&gt; peak hours</a:t>
            </a:r>
          </a:p>
        </p:txBody>
      </p:sp>
      <p:pic>
        <p:nvPicPr>
          <p:cNvPr id="6" name="Content Placeholder 5">
            <a:extLst>
              <a:ext uri="{FF2B5EF4-FFF2-40B4-BE49-F238E27FC236}">
                <a16:creationId xmlns:a16="http://schemas.microsoft.com/office/drawing/2014/main" id="{34DEF2ED-A696-4F4D-B508-7F092DF542F3}"/>
              </a:ext>
            </a:extLst>
          </p:cNvPr>
          <p:cNvPicPr>
            <a:picLocks noGrp="1" noChangeAspect="1"/>
          </p:cNvPicPr>
          <p:nvPr>
            <p:ph idx="1"/>
          </p:nvPr>
        </p:nvPicPr>
        <p:blipFill>
          <a:blip r:embed="rId2"/>
          <a:stretch>
            <a:fillRect/>
          </a:stretch>
        </p:blipFill>
        <p:spPr>
          <a:xfrm>
            <a:off x="838200" y="1403396"/>
            <a:ext cx="8602788" cy="2235154"/>
          </a:xfrm>
          <a:prstGeom prst="rect">
            <a:avLst/>
          </a:prstGeom>
        </p:spPr>
      </p:pic>
      <p:pic>
        <p:nvPicPr>
          <p:cNvPr id="8" name="Picture 7">
            <a:extLst>
              <a:ext uri="{FF2B5EF4-FFF2-40B4-BE49-F238E27FC236}">
                <a16:creationId xmlns:a16="http://schemas.microsoft.com/office/drawing/2014/main" id="{CF31759B-2ADE-4C6A-9ACA-18D7752F8CA3}"/>
              </a:ext>
            </a:extLst>
          </p:cNvPr>
          <p:cNvPicPr>
            <a:picLocks noChangeAspect="1"/>
          </p:cNvPicPr>
          <p:nvPr/>
        </p:nvPicPr>
        <p:blipFill>
          <a:blip r:embed="rId3"/>
          <a:stretch>
            <a:fillRect/>
          </a:stretch>
        </p:blipFill>
        <p:spPr>
          <a:xfrm>
            <a:off x="838200" y="3694095"/>
            <a:ext cx="8602788" cy="3040709"/>
          </a:xfrm>
          <a:prstGeom prst="rect">
            <a:avLst/>
          </a:prstGeom>
        </p:spPr>
      </p:pic>
    </p:spTree>
    <p:extLst>
      <p:ext uri="{BB962C8B-B14F-4D97-AF65-F5344CB8AC3E}">
        <p14:creationId xmlns:p14="http://schemas.microsoft.com/office/powerpoint/2010/main" val="1732838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3C53B-F5A6-481A-8EE2-57FB622767C5}"/>
              </a:ext>
            </a:extLst>
          </p:cNvPr>
          <p:cNvSpPr>
            <a:spLocks noGrp="1"/>
          </p:cNvSpPr>
          <p:nvPr>
            <p:ph type="title"/>
          </p:nvPr>
        </p:nvSpPr>
        <p:spPr>
          <a:xfrm>
            <a:off x="838200" y="130175"/>
            <a:ext cx="10515600" cy="1325563"/>
          </a:xfrm>
        </p:spPr>
        <p:txBody>
          <a:bodyPr/>
          <a:lstStyle/>
          <a:p>
            <a:r>
              <a:rPr lang="en-GB" dirty="0"/>
              <a:t>Exploratory data analysis (4)</a:t>
            </a:r>
          </a:p>
        </p:txBody>
      </p:sp>
      <p:sp>
        <p:nvSpPr>
          <p:cNvPr id="5" name="TextBox 4">
            <a:extLst>
              <a:ext uri="{FF2B5EF4-FFF2-40B4-BE49-F238E27FC236}">
                <a16:creationId xmlns:a16="http://schemas.microsoft.com/office/drawing/2014/main" id="{6F65F92C-251A-402C-8FF3-FDCC6B7536B9}"/>
              </a:ext>
            </a:extLst>
          </p:cNvPr>
          <p:cNvSpPr txBox="1"/>
          <p:nvPr/>
        </p:nvSpPr>
        <p:spPr>
          <a:xfrm>
            <a:off x="5563738" y="1206890"/>
            <a:ext cx="6164712" cy="2585323"/>
          </a:xfrm>
          <a:prstGeom prst="rect">
            <a:avLst/>
          </a:prstGeom>
          <a:noFill/>
        </p:spPr>
        <p:txBody>
          <a:bodyPr wrap="square" rtlCol="0">
            <a:spAutoFit/>
          </a:bodyPr>
          <a:lstStyle/>
          <a:p>
            <a:r>
              <a:rPr lang="en-GB" dirty="0"/>
              <a:t>Analyses of collisions circumstances, weather, road and light conditions, showing</a:t>
            </a:r>
          </a:p>
          <a:p>
            <a:pPr marL="285750" indent="-285750">
              <a:buFontTx/>
              <a:buChar char="-"/>
            </a:pPr>
            <a:r>
              <a:rPr lang="en-GB" dirty="0"/>
              <a:t>Majority of accidents involving bicycles and pedestrians are </a:t>
            </a:r>
            <a:r>
              <a:rPr lang="en-GB" dirty="0" err="1"/>
              <a:t>Sev</a:t>
            </a:r>
            <a:r>
              <a:rPr lang="en-GB" dirty="0"/>
              <a:t> 2 accidents </a:t>
            </a:r>
          </a:p>
          <a:p>
            <a:pPr marL="285750" indent="-285750">
              <a:buFontTx/>
              <a:buChar char="-"/>
            </a:pPr>
            <a:r>
              <a:rPr lang="en-GB" dirty="0"/>
              <a:t>Severity 2 accidents are primarily happening with Angles and Rear-ended type collisions</a:t>
            </a:r>
          </a:p>
          <a:p>
            <a:pPr marL="285750" indent="-285750">
              <a:buFontTx/>
              <a:buChar char="-"/>
            </a:pPr>
            <a:r>
              <a:rPr lang="en-GB" dirty="0" err="1"/>
              <a:t>Sev</a:t>
            </a:r>
            <a:r>
              <a:rPr lang="en-GB" dirty="0"/>
              <a:t> 2 accidents are mainly occurring with clear weather, dry conditions and in daylight – basically all conditions when one would expect to find the majority of drivers on the roads. </a:t>
            </a:r>
          </a:p>
        </p:txBody>
      </p:sp>
      <p:pic>
        <p:nvPicPr>
          <p:cNvPr id="7" name="Picture 6">
            <a:extLst>
              <a:ext uri="{FF2B5EF4-FFF2-40B4-BE49-F238E27FC236}">
                <a16:creationId xmlns:a16="http://schemas.microsoft.com/office/drawing/2014/main" id="{0BAE9D68-61FA-4E1E-BDFD-B23A53E02F26}"/>
              </a:ext>
            </a:extLst>
          </p:cNvPr>
          <p:cNvPicPr>
            <a:picLocks noChangeAspect="1"/>
          </p:cNvPicPr>
          <p:nvPr/>
        </p:nvPicPr>
        <p:blipFill>
          <a:blip r:embed="rId2"/>
          <a:stretch>
            <a:fillRect/>
          </a:stretch>
        </p:blipFill>
        <p:spPr>
          <a:xfrm>
            <a:off x="838200" y="1041335"/>
            <a:ext cx="4603987" cy="2502029"/>
          </a:xfrm>
          <a:prstGeom prst="rect">
            <a:avLst/>
          </a:prstGeom>
        </p:spPr>
      </p:pic>
      <p:pic>
        <p:nvPicPr>
          <p:cNvPr id="9" name="Picture 8">
            <a:extLst>
              <a:ext uri="{FF2B5EF4-FFF2-40B4-BE49-F238E27FC236}">
                <a16:creationId xmlns:a16="http://schemas.microsoft.com/office/drawing/2014/main" id="{F97E250C-D20F-4E17-BD57-20A64EF705BE}"/>
              </a:ext>
            </a:extLst>
          </p:cNvPr>
          <p:cNvPicPr>
            <a:picLocks noChangeAspect="1"/>
          </p:cNvPicPr>
          <p:nvPr/>
        </p:nvPicPr>
        <p:blipFill>
          <a:blip r:embed="rId3"/>
          <a:stretch>
            <a:fillRect/>
          </a:stretch>
        </p:blipFill>
        <p:spPr>
          <a:xfrm>
            <a:off x="673746" y="3792213"/>
            <a:ext cx="2508379" cy="2752866"/>
          </a:xfrm>
          <a:prstGeom prst="rect">
            <a:avLst/>
          </a:prstGeom>
        </p:spPr>
      </p:pic>
      <p:pic>
        <p:nvPicPr>
          <p:cNvPr id="10" name="Picture 9">
            <a:extLst>
              <a:ext uri="{FF2B5EF4-FFF2-40B4-BE49-F238E27FC236}">
                <a16:creationId xmlns:a16="http://schemas.microsoft.com/office/drawing/2014/main" id="{B95E6F33-E2A2-4558-AC9A-9B316BD80F1A}"/>
              </a:ext>
            </a:extLst>
          </p:cNvPr>
          <p:cNvPicPr>
            <a:picLocks noChangeAspect="1"/>
          </p:cNvPicPr>
          <p:nvPr/>
        </p:nvPicPr>
        <p:blipFill>
          <a:blip r:embed="rId4"/>
          <a:stretch>
            <a:fillRect/>
          </a:stretch>
        </p:blipFill>
        <p:spPr>
          <a:xfrm>
            <a:off x="3201243" y="3792213"/>
            <a:ext cx="2035280" cy="2314694"/>
          </a:xfrm>
          <a:prstGeom prst="rect">
            <a:avLst/>
          </a:prstGeom>
        </p:spPr>
      </p:pic>
      <p:pic>
        <p:nvPicPr>
          <p:cNvPr id="11" name="Picture 10">
            <a:extLst>
              <a:ext uri="{FF2B5EF4-FFF2-40B4-BE49-F238E27FC236}">
                <a16:creationId xmlns:a16="http://schemas.microsoft.com/office/drawing/2014/main" id="{D4ADD0D5-9113-4504-9970-477BC1CA5670}"/>
              </a:ext>
            </a:extLst>
          </p:cNvPr>
          <p:cNvPicPr>
            <a:picLocks noChangeAspect="1"/>
          </p:cNvPicPr>
          <p:nvPr/>
        </p:nvPicPr>
        <p:blipFill>
          <a:blip r:embed="rId5"/>
          <a:stretch>
            <a:fillRect/>
          </a:stretch>
        </p:blipFill>
        <p:spPr>
          <a:xfrm>
            <a:off x="5453709" y="3792213"/>
            <a:ext cx="2498853" cy="2333745"/>
          </a:xfrm>
          <a:prstGeom prst="rect">
            <a:avLst/>
          </a:prstGeom>
        </p:spPr>
      </p:pic>
    </p:spTree>
    <p:extLst>
      <p:ext uri="{BB962C8B-B14F-4D97-AF65-F5344CB8AC3E}">
        <p14:creationId xmlns:p14="http://schemas.microsoft.com/office/powerpoint/2010/main" val="1249918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2B1E12D-7CC0-4634-AEFA-E2B8A4D2F133}"/>
              </a:ext>
            </a:extLst>
          </p:cNvPr>
          <p:cNvPicPr>
            <a:picLocks noGrp="1" noChangeAspect="1"/>
          </p:cNvPicPr>
          <p:nvPr>
            <p:ph idx="1"/>
          </p:nvPr>
        </p:nvPicPr>
        <p:blipFill>
          <a:blip r:embed="rId2"/>
          <a:stretch>
            <a:fillRect/>
          </a:stretch>
        </p:blipFill>
        <p:spPr>
          <a:xfrm>
            <a:off x="241643" y="1253330"/>
            <a:ext cx="7405653" cy="5424763"/>
          </a:xfrm>
          <a:prstGeom prst="rect">
            <a:avLst/>
          </a:prstGeom>
        </p:spPr>
      </p:pic>
      <p:sp>
        <p:nvSpPr>
          <p:cNvPr id="5" name="Title 1">
            <a:extLst>
              <a:ext uri="{FF2B5EF4-FFF2-40B4-BE49-F238E27FC236}">
                <a16:creationId xmlns:a16="http://schemas.microsoft.com/office/drawing/2014/main" id="{2C2F950F-FCCE-4AE6-9500-ADF748338833}"/>
              </a:ext>
            </a:extLst>
          </p:cNvPr>
          <p:cNvSpPr txBox="1">
            <a:spLocks/>
          </p:cNvSpPr>
          <p:nvPr/>
        </p:nvSpPr>
        <p:spPr>
          <a:xfrm>
            <a:off x="838200" y="13017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dirty="0"/>
              <a:t>Exploratory data analysis (5)</a:t>
            </a:r>
          </a:p>
        </p:txBody>
      </p:sp>
      <p:sp>
        <p:nvSpPr>
          <p:cNvPr id="7" name="TextBox 6">
            <a:extLst>
              <a:ext uri="{FF2B5EF4-FFF2-40B4-BE49-F238E27FC236}">
                <a16:creationId xmlns:a16="http://schemas.microsoft.com/office/drawing/2014/main" id="{092ABE8E-F7DC-45AC-8056-AB20D7B47C74}"/>
              </a:ext>
            </a:extLst>
          </p:cNvPr>
          <p:cNvSpPr txBox="1"/>
          <p:nvPr/>
        </p:nvSpPr>
        <p:spPr>
          <a:xfrm>
            <a:off x="8002136" y="1206890"/>
            <a:ext cx="3726313" cy="1200329"/>
          </a:xfrm>
          <a:prstGeom prst="rect">
            <a:avLst/>
          </a:prstGeom>
          <a:noFill/>
        </p:spPr>
        <p:txBody>
          <a:bodyPr wrap="square" rtlCol="0">
            <a:spAutoFit/>
          </a:bodyPr>
          <a:lstStyle/>
          <a:p>
            <a:r>
              <a:rPr lang="en-GB" dirty="0"/>
              <a:t>Correlation matrix showing no strong 1 to 1 correlations between Severity 2 collisions and collision type, weather, road or light conditions</a:t>
            </a:r>
          </a:p>
        </p:txBody>
      </p:sp>
    </p:spTree>
    <p:extLst>
      <p:ext uri="{BB962C8B-B14F-4D97-AF65-F5344CB8AC3E}">
        <p14:creationId xmlns:p14="http://schemas.microsoft.com/office/powerpoint/2010/main" val="1958636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2CC408C-B015-45D8-996D-DED60F64BD94}"/>
              </a:ext>
            </a:extLst>
          </p:cNvPr>
          <p:cNvPicPr>
            <a:picLocks noGrp="1" noChangeAspect="1"/>
          </p:cNvPicPr>
          <p:nvPr>
            <p:ph idx="1"/>
          </p:nvPr>
        </p:nvPicPr>
        <p:blipFill>
          <a:blip r:embed="rId2"/>
          <a:stretch>
            <a:fillRect/>
          </a:stretch>
        </p:blipFill>
        <p:spPr>
          <a:xfrm>
            <a:off x="532183" y="1636643"/>
            <a:ext cx="2968098" cy="2411812"/>
          </a:xfrm>
          <a:prstGeom prst="rect">
            <a:avLst/>
          </a:prstGeom>
        </p:spPr>
      </p:pic>
      <p:pic>
        <p:nvPicPr>
          <p:cNvPr id="5" name="Picture 4">
            <a:extLst>
              <a:ext uri="{FF2B5EF4-FFF2-40B4-BE49-F238E27FC236}">
                <a16:creationId xmlns:a16="http://schemas.microsoft.com/office/drawing/2014/main" id="{F37E3F85-473A-48B0-82F1-5A8878E18729}"/>
              </a:ext>
            </a:extLst>
          </p:cNvPr>
          <p:cNvPicPr>
            <a:picLocks noChangeAspect="1"/>
          </p:cNvPicPr>
          <p:nvPr/>
        </p:nvPicPr>
        <p:blipFill>
          <a:blip r:embed="rId3"/>
          <a:stretch>
            <a:fillRect/>
          </a:stretch>
        </p:blipFill>
        <p:spPr>
          <a:xfrm>
            <a:off x="3563332" y="1694895"/>
            <a:ext cx="3116803" cy="2411812"/>
          </a:xfrm>
          <a:prstGeom prst="rect">
            <a:avLst/>
          </a:prstGeom>
        </p:spPr>
      </p:pic>
      <p:pic>
        <p:nvPicPr>
          <p:cNvPr id="6" name="Picture 5">
            <a:extLst>
              <a:ext uri="{FF2B5EF4-FFF2-40B4-BE49-F238E27FC236}">
                <a16:creationId xmlns:a16="http://schemas.microsoft.com/office/drawing/2014/main" id="{FF9DAFCE-1200-41DF-8FB2-6B8EE25C157A}"/>
              </a:ext>
            </a:extLst>
          </p:cNvPr>
          <p:cNvPicPr>
            <a:picLocks noChangeAspect="1"/>
          </p:cNvPicPr>
          <p:nvPr/>
        </p:nvPicPr>
        <p:blipFill>
          <a:blip r:embed="rId4"/>
          <a:stretch>
            <a:fillRect/>
          </a:stretch>
        </p:blipFill>
        <p:spPr>
          <a:xfrm>
            <a:off x="6743186" y="1636642"/>
            <a:ext cx="3038126" cy="2515233"/>
          </a:xfrm>
          <a:prstGeom prst="rect">
            <a:avLst/>
          </a:prstGeom>
        </p:spPr>
      </p:pic>
      <p:pic>
        <p:nvPicPr>
          <p:cNvPr id="7" name="Picture 6">
            <a:extLst>
              <a:ext uri="{FF2B5EF4-FFF2-40B4-BE49-F238E27FC236}">
                <a16:creationId xmlns:a16="http://schemas.microsoft.com/office/drawing/2014/main" id="{A41F0095-F3AE-47C1-8623-02E07C5E7DE7}"/>
              </a:ext>
            </a:extLst>
          </p:cNvPr>
          <p:cNvPicPr>
            <a:picLocks noChangeAspect="1"/>
          </p:cNvPicPr>
          <p:nvPr/>
        </p:nvPicPr>
        <p:blipFill>
          <a:blip r:embed="rId5"/>
          <a:stretch>
            <a:fillRect/>
          </a:stretch>
        </p:blipFill>
        <p:spPr>
          <a:xfrm>
            <a:off x="532183" y="4312730"/>
            <a:ext cx="2998845" cy="2377630"/>
          </a:xfrm>
          <a:prstGeom prst="rect">
            <a:avLst/>
          </a:prstGeom>
        </p:spPr>
      </p:pic>
      <p:pic>
        <p:nvPicPr>
          <p:cNvPr id="8" name="Picture 7">
            <a:extLst>
              <a:ext uri="{FF2B5EF4-FFF2-40B4-BE49-F238E27FC236}">
                <a16:creationId xmlns:a16="http://schemas.microsoft.com/office/drawing/2014/main" id="{0EBAA16C-CFCA-4888-8BC8-2ECCC6F133FB}"/>
              </a:ext>
            </a:extLst>
          </p:cNvPr>
          <p:cNvPicPr>
            <a:picLocks noChangeAspect="1"/>
          </p:cNvPicPr>
          <p:nvPr/>
        </p:nvPicPr>
        <p:blipFill>
          <a:blip r:embed="rId6"/>
          <a:stretch>
            <a:fillRect/>
          </a:stretch>
        </p:blipFill>
        <p:spPr>
          <a:xfrm>
            <a:off x="3648942" y="4312730"/>
            <a:ext cx="3085805" cy="2464066"/>
          </a:xfrm>
          <a:prstGeom prst="rect">
            <a:avLst/>
          </a:prstGeom>
        </p:spPr>
      </p:pic>
      <p:pic>
        <p:nvPicPr>
          <p:cNvPr id="9" name="Picture 8">
            <a:extLst>
              <a:ext uri="{FF2B5EF4-FFF2-40B4-BE49-F238E27FC236}">
                <a16:creationId xmlns:a16="http://schemas.microsoft.com/office/drawing/2014/main" id="{20981201-E6E0-4E45-9752-F93EFA3A71F1}"/>
              </a:ext>
            </a:extLst>
          </p:cNvPr>
          <p:cNvPicPr>
            <a:picLocks noChangeAspect="1"/>
          </p:cNvPicPr>
          <p:nvPr/>
        </p:nvPicPr>
        <p:blipFill>
          <a:blip r:embed="rId7"/>
          <a:stretch>
            <a:fillRect/>
          </a:stretch>
        </p:blipFill>
        <p:spPr>
          <a:xfrm>
            <a:off x="6852661" y="4312730"/>
            <a:ext cx="3009952" cy="2464066"/>
          </a:xfrm>
          <a:prstGeom prst="rect">
            <a:avLst/>
          </a:prstGeom>
        </p:spPr>
      </p:pic>
      <p:sp>
        <p:nvSpPr>
          <p:cNvPr id="11" name="Title 1">
            <a:extLst>
              <a:ext uri="{FF2B5EF4-FFF2-40B4-BE49-F238E27FC236}">
                <a16:creationId xmlns:a16="http://schemas.microsoft.com/office/drawing/2014/main" id="{8CBBA5CF-6B3C-4934-9E7D-D2C57F774C2A}"/>
              </a:ext>
            </a:extLst>
          </p:cNvPr>
          <p:cNvSpPr txBox="1">
            <a:spLocks/>
          </p:cNvSpPr>
          <p:nvPr/>
        </p:nvSpPr>
        <p:spPr>
          <a:xfrm>
            <a:off x="646814"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dirty="0"/>
              <a:t>ML application: Decision tree, random forest, logistic regression (left to right)</a:t>
            </a:r>
          </a:p>
        </p:txBody>
      </p:sp>
      <p:sp>
        <p:nvSpPr>
          <p:cNvPr id="12" name="TextBox 11">
            <a:extLst>
              <a:ext uri="{FF2B5EF4-FFF2-40B4-BE49-F238E27FC236}">
                <a16:creationId xmlns:a16="http://schemas.microsoft.com/office/drawing/2014/main" id="{E41D42FC-F05E-4A94-82E1-872E1C7FB98B}"/>
              </a:ext>
            </a:extLst>
          </p:cNvPr>
          <p:cNvSpPr txBox="1"/>
          <p:nvPr/>
        </p:nvSpPr>
        <p:spPr>
          <a:xfrm rot="16200000">
            <a:off x="-558072" y="2599234"/>
            <a:ext cx="1685077" cy="369332"/>
          </a:xfrm>
          <a:prstGeom prst="rect">
            <a:avLst/>
          </a:prstGeom>
          <a:noFill/>
        </p:spPr>
        <p:txBody>
          <a:bodyPr wrap="none" rtlCol="0">
            <a:spAutoFit/>
          </a:bodyPr>
          <a:lstStyle/>
          <a:p>
            <a:r>
              <a:rPr lang="en-GB" dirty="0"/>
              <a:t>Under-sampling</a:t>
            </a:r>
          </a:p>
        </p:txBody>
      </p:sp>
      <p:sp>
        <p:nvSpPr>
          <p:cNvPr id="14" name="TextBox 13">
            <a:extLst>
              <a:ext uri="{FF2B5EF4-FFF2-40B4-BE49-F238E27FC236}">
                <a16:creationId xmlns:a16="http://schemas.microsoft.com/office/drawing/2014/main" id="{A9B67948-A809-41A5-9749-A0774C3A946F}"/>
              </a:ext>
            </a:extLst>
          </p:cNvPr>
          <p:cNvSpPr txBox="1"/>
          <p:nvPr/>
        </p:nvSpPr>
        <p:spPr>
          <a:xfrm rot="16200000">
            <a:off x="-404701" y="5214647"/>
            <a:ext cx="1548181" cy="369332"/>
          </a:xfrm>
          <a:prstGeom prst="rect">
            <a:avLst/>
          </a:prstGeom>
          <a:noFill/>
        </p:spPr>
        <p:txBody>
          <a:bodyPr wrap="none" rtlCol="0">
            <a:spAutoFit/>
          </a:bodyPr>
          <a:lstStyle/>
          <a:p>
            <a:r>
              <a:rPr lang="en-GB" dirty="0"/>
              <a:t>Over-sampling</a:t>
            </a:r>
          </a:p>
        </p:txBody>
      </p:sp>
      <p:sp>
        <p:nvSpPr>
          <p:cNvPr id="15" name="TextBox 14">
            <a:extLst>
              <a:ext uri="{FF2B5EF4-FFF2-40B4-BE49-F238E27FC236}">
                <a16:creationId xmlns:a16="http://schemas.microsoft.com/office/drawing/2014/main" id="{75143922-6288-4455-8983-52BA348C9BB6}"/>
              </a:ext>
            </a:extLst>
          </p:cNvPr>
          <p:cNvSpPr txBox="1"/>
          <p:nvPr/>
        </p:nvSpPr>
        <p:spPr>
          <a:xfrm>
            <a:off x="1217519" y="1331671"/>
            <a:ext cx="1597425" cy="369332"/>
          </a:xfrm>
          <a:prstGeom prst="rect">
            <a:avLst/>
          </a:prstGeom>
          <a:noFill/>
        </p:spPr>
        <p:txBody>
          <a:bodyPr wrap="none" rtlCol="0">
            <a:spAutoFit/>
          </a:bodyPr>
          <a:lstStyle/>
          <a:p>
            <a:r>
              <a:rPr lang="en-GB" dirty="0"/>
              <a:t>DECISION TREE</a:t>
            </a:r>
          </a:p>
        </p:txBody>
      </p:sp>
      <p:sp>
        <p:nvSpPr>
          <p:cNvPr id="17" name="TextBox 16">
            <a:extLst>
              <a:ext uri="{FF2B5EF4-FFF2-40B4-BE49-F238E27FC236}">
                <a16:creationId xmlns:a16="http://schemas.microsoft.com/office/drawing/2014/main" id="{F8D61CA7-93E9-4D85-A0BB-AC23DB12CC38}"/>
              </a:ext>
            </a:extLst>
          </p:cNvPr>
          <p:cNvSpPr txBox="1"/>
          <p:nvPr/>
        </p:nvSpPr>
        <p:spPr>
          <a:xfrm>
            <a:off x="4294244" y="1325563"/>
            <a:ext cx="1844287" cy="369332"/>
          </a:xfrm>
          <a:prstGeom prst="rect">
            <a:avLst/>
          </a:prstGeom>
          <a:noFill/>
        </p:spPr>
        <p:txBody>
          <a:bodyPr wrap="none" rtlCol="0">
            <a:spAutoFit/>
          </a:bodyPr>
          <a:lstStyle/>
          <a:p>
            <a:r>
              <a:rPr lang="en-GB" dirty="0"/>
              <a:t>RANDOM FOREST</a:t>
            </a:r>
          </a:p>
        </p:txBody>
      </p:sp>
      <p:sp>
        <p:nvSpPr>
          <p:cNvPr id="19" name="TextBox 18">
            <a:extLst>
              <a:ext uri="{FF2B5EF4-FFF2-40B4-BE49-F238E27FC236}">
                <a16:creationId xmlns:a16="http://schemas.microsoft.com/office/drawing/2014/main" id="{B3C70B2F-C221-4B93-925E-EF9C3D634A43}"/>
              </a:ext>
            </a:extLst>
          </p:cNvPr>
          <p:cNvSpPr txBox="1"/>
          <p:nvPr/>
        </p:nvSpPr>
        <p:spPr>
          <a:xfrm>
            <a:off x="7222742" y="1325563"/>
            <a:ext cx="2269789" cy="369332"/>
          </a:xfrm>
          <a:prstGeom prst="rect">
            <a:avLst/>
          </a:prstGeom>
          <a:noFill/>
        </p:spPr>
        <p:txBody>
          <a:bodyPr wrap="none" rtlCol="0">
            <a:spAutoFit/>
          </a:bodyPr>
          <a:lstStyle/>
          <a:p>
            <a:r>
              <a:rPr lang="en-GB" dirty="0"/>
              <a:t>LOGISTIC REGRESSION</a:t>
            </a:r>
          </a:p>
        </p:txBody>
      </p:sp>
      <p:sp>
        <p:nvSpPr>
          <p:cNvPr id="20" name="TextBox 19">
            <a:extLst>
              <a:ext uri="{FF2B5EF4-FFF2-40B4-BE49-F238E27FC236}">
                <a16:creationId xmlns:a16="http://schemas.microsoft.com/office/drawing/2014/main" id="{91F1A2DC-A757-415D-8DEF-E6D3253CF676}"/>
              </a:ext>
            </a:extLst>
          </p:cNvPr>
          <p:cNvSpPr txBox="1"/>
          <p:nvPr/>
        </p:nvSpPr>
        <p:spPr>
          <a:xfrm>
            <a:off x="10015870" y="1337663"/>
            <a:ext cx="2076330" cy="5078313"/>
          </a:xfrm>
          <a:prstGeom prst="rect">
            <a:avLst/>
          </a:prstGeom>
          <a:noFill/>
        </p:spPr>
        <p:txBody>
          <a:bodyPr wrap="square" rtlCol="0">
            <a:spAutoFit/>
          </a:bodyPr>
          <a:lstStyle/>
          <a:p>
            <a:r>
              <a:rPr lang="en-GB" dirty="0"/>
              <a:t>These confusion matrices show the efficacy of each machine learning algorithm adopted. In particular they shown the number of false positives, false negatives, true positives and true negatives found by the ML algorithms. They finally show how random forest and logistic regression perform better than decision tree.</a:t>
            </a:r>
          </a:p>
        </p:txBody>
      </p:sp>
    </p:spTree>
    <p:extLst>
      <p:ext uri="{BB962C8B-B14F-4D97-AF65-F5344CB8AC3E}">
        <p14:creationId xmlns:p14="http://schemas.microsoft.com/office/powerpoint/2010/main" val="373421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B1E37F4-2B48-4C66-8DBD-640720D4F742}"/>
              </a:ext>
            </a:extLst>
          </p:cNvPr>
          <p:cNvPicPr>
            <a:picLocks noGrp="1" noChangeAspect="1"/>
          </p:cNvPicPr>
          <p:nvPr>
            <p:ph idx="1"/>
          </p:nvPr>
        </p:nvPicPr>
        <p:blipFill>
          <a:blip r:embed="rId2"/>
          <a:stretch>
            <a:fillRect/>
          </a:stretch>
        </p:blipFill>
        <p:spPr>
          <a:xfrm>
            <a:off x="253409" y="1995428"/>
            <a:ext cx="9386864" cy="4447901"/>
          </a:xfrm>
          <a:prstGeom prst="rect">
            <a:avLst/>
          </a:prstGeom>
        </p:spPr>
      </p:pic>
      <p:sp>
        <p:nvSpPr>
          <p:cNvPr id="6" name="Title 1">
            <a:extLst>
              <a:ext uri="{FF2B5EF4-FFF2-40B4-BE49-F238E27FC236}">
                <a16:creationId xmlns:a16="http://schemas.microsoft.com/office/drawing/2014/main" id="{41A30F1F-5504-4B18-AC74-D153657930EC}"/>
              </a:ext>
            </a:extLst>
          </p:cNvPr>
          <p:cNvSpPr txBox="1">
            <a:spLocks/>
          </p:cNvSpPr>
          <p:nvPr/>
        </p:nvSpPr>
        <p:spPr>
          <a:xfrm>
            <a:off x="210879" y="41467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dirty="0"/>
              <a:t>ML application: Linear regression</a:t>
            </a:r>
          </a:p>
        </p:txBody>
      </p:sp>
      <p:sp>
        <p:nvSpPr>
          <p:cNvPr id="8" name="TextBox 7">
            <a:extLst>
              <a:ext uri="{FF2B5EF4-FFF2-40B4-BE49-F238E27FC236}">
                <a16:creationId xmlns:a16="http://schemas.microsoft.com/office/drawing/2014/main" id="{B87C53CF-92F7-423F-84BD-9746C6340DE0}"/>
              </a:ext>
            </a:extLst>
          </p:cNvPr>
          <p:cNvSpPr txBox="1"/>
          <p:nvPr/>
        </p:nvSpPr>
        <p:spPr>
          <a:xfrm>
            <a:off x="9718158" y="1337663"/>
            <a:ext cx="2374042" cy="4247317"/>
          </a:xfrm>
          <a:prstGeom prst="rect">
            <a:avLst/>
          </a:prstGeom>
          <a:noFill/>
        </p:spPr>
        <p:txBody>
          <a:bodyPr wrap="square" rtlCol="0">
            <a:spAutoFit/>
          </a:bodyPr>
          <a:lstStyle/>
          <a:p>
            <a:r>
              <a:rPr lang="en-GB" dirty="0"/>
              <a:t>This last plot shows the coefficients importance in the linear regression model created to understand inputs’ weights on outputs. However, the model shows quite a high mean squared error which means that this linear regression model should be revised and further investigated before drawing a robust conclusion.</a:t>
            </a:r>
          </a:p>
        </p:txBody>
      </p:sp>
    </p:spTree>
    <p:extLst>
      <p:ext uri="{BB962C8B-B14F-4D97-AF65-F5344CB8AC3E}">
        <p14:creationId xmlns:p14="http://schemas.microsoft.com/office/powerpoint/2010/main" val="4080495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332</Words>
  <Application>Microsoft Office PowerPoint</Application>
  <PresentationFormat>Widescreen</PresentationFormat>
  <Paragraphs>29</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PowerPoint Presentation</vt:lpstr>
      <vt:lpstr>Exploratory data analysis (1)</vt:lpstr>
      <vt:lpstr>Exploratory data analysis (2)</vt:lpstr>
      <vt:lpstr>Exploratory data analysis (3)</vt:lpstr>
      <vt:lpstr>Exploratory data analysis (4)</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Piera Carugno</dc:creator>
  <cp:lastModifiedBy>Piera Carugno</cp:lastModifiedBy>
  <cp:revision>3</cp:revision>
  <dcterms:created xsi:type="dcterms:W3CDTF">2020-10-11T22:46:42Z</dcterms:created>
  <dcterms:modified xsi:type="dcterms:W3CDTF">2020-10-11T23:06:16Z</dcterms:modified>
</cp:coreProperties>
</file>

<file path=docProps/thumbnail.jpeg>
</file>